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73" r:id="rId5"/>
    <p:sldId id="272" r:id="rId6"/>
    <p:sldId id="258" r:id="rId7"/>
    <p:sldId id="259" r:id="rId8"/>
    <p:sldId id="260" r:id="rId9"/>
    <p:sldId id="269" r:id="rId10"/>
    <p:sldId id="274" r:id="rId11"/>
    <p:sldId id="271" r:id="rId12"/>
    <p:sldId id="270" r:id="rId13"/>
    <p:sldId id="275" r:id="rId14"/>
    <p:sldId id="268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Raleway" panose="020B0503030101060003" pitchFamily="34" charset="-52"/>
      <p:regular r:id="rId21"/>
      <p:bold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-52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h3RA3KbeIVIvEe40z0WU39K+m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34"/>
    <a:srgbClr val="FCAE57"/>
    <a:srgbClr val="D95F50"/>
    <a:srgbClr val="E87D58"/>
    <a:srgbClr val="528CAD"/>
    <a:srgbClr val="A6B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74" y="60"/>
      </p:cViewPr>
      <p:guideLst>
        <p:guide orient="horz" pos="2047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2112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54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33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07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69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460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95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2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4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80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31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5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11568608" y="1997224"/>
            <a:ext cx="576064" cy="4320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8832304" y="6165304"/>
            <a:ext cx="3024336" cy="646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3" y="624527"/>
            <a:ext cx="1831080" cy="594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3" y="1219200"/>
            <a:ext cx="6333067" cy="265887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221822"/>
            <a:ext cx="2116667" cy="884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9" y="541653"/>
            <a:ext cx="1125726" cy="36559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"/>
          <p:cNvSpPr txBox="1"/>
          <p:nvPr/>
        </p:nvSpPr>
        <p:spPr>
          <a:xfrm>
            <a:off x="6559208" y="5001682"/>
            <a:ext cx="238589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b="1" dirty="0" smtClean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Филиппов Вячеслав</a:t>
            </a:r>
            <a:endParaRPr lang="en-US" b="1" dirty="0" smtClean="0">
              <a:solidFill>
                <a:schemeClr val="dk1"/>
              </a:solidFill>
              <a:latin typeface="Montserrat SemiBold" panose="00000700000000000000" pitchFamily="2" charset="-52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Главный редактор </a:t>
            </a:r>
            <a:r>
              <a:rPr lang="ru-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журнала «Кадровое дело»</a:t>
            </a:r>
            <a:endParaRPr sz="1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663304" y="4407029"/>
            <a:ext cx="5482663" cy="181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ru-RU" sz="4000" dirty="0" smtClean="0">
                <a:solidFill>
                  <a:schemeClr val="tx1"/>
                </a:solidFill>
                <a:latin typeface="Montserrat SemiBold" panose="00000700000000000000" pitchFamily="2" charset="-52"/>
                <a:sym typeface="Montserrat"/>
              </a:rPr>
              <a:t>Как подготовиться к запуску реестра этой осенью</a:t>
            </a:r>
            <a:br>
              <a:rPr lang="ru-RU" sz="4000" dirty="0" smtClean="0">
                <a:solidFill>
                  <a:schemeClr val="tx1"/>
                </a:solidFill>
                <a:latin typeface="Montserrat SemiBold" panose="00000700000000000000" pitchFamily="2" charset="-52"/>
                <a:sym typeface="Montserrat"/>
              </a:rPr>
            </a:br>
            <a:endParaRPr sz="2400" dirty="0">
              <a:solidFill>
                <a:schemeClr val="tx1"/>
              </a:solidFill>
              <a:latin typeface="Montserrat SemiBold" panose="000007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19" y="3684687"/>
            <a:ext cx="1175672" cy="1175672"/>
          </a:xfrm>
          <a:prstGeom prst="rect">
            <a:avLst/>
          </a:prstGeom>
        </p:spPr>
      </p:pic>
      <p:sp>
        <p:nvSpPr>
          <p:cNvPr id="5" name="Google Shape;222;p1"/>
          <p:cNvSpPr txBox="1"/>
          <p:nvPr/>
        </p:nvSpPr>
        <p:spPr>
          <a:xfrm>
            <a:off x="9234997" y="5001682"/>
            <a:ext cx="2202497" cy="99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b="1" dirty="0" smtClean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Еременко </a:t>
            </a:r>
            <a:r>
              <a:rPr lang="ru-RU" b="1" dirty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Алексей </a:t>
            </a:r>
            <a:endParaRPr lang="ru-RU" b="1" dirty="0" smtClean="0">
              <a:solidFill>
                <a:schemeClr val="dk1"/>
              </a:solidFill>
              <a:latin typeface="Montserrat SemiBold" panose="00000700000000000000" pitchFamily="2" charset="-52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Эксперт </a:t>
            </a: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области военного права</a:t>
            </a:r>
            <a:endParaRPr sz="1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10" y="3684687"/>
            <a:ext cx="1175672" cy="117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043003" y="512994"/>
            <a:ext cx="527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/>
              <a:t>Наполнение Реестра воинского учета</a:t>
            </a:r>
            <a:endParaRPr lang="ru-RU" alt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25" y="512994"/>
            <a:ext cx="550944" cy="614166"/>
          </a:xfrm>
          <a:prstGeom prst="rect">
            <a:avLst/>
          </a:prstGeom>
        </p:spPr>
      </p:pic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>
            <a:off x="674558" y="5617284"/>
            <a:ext cx="10478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2000" dirty="0" smtClean="0"/>
              <a:t>* Для актуальности данных воинского учета и создания возможности электронного документооборота в схеме: </a:t>
            </a:r>
            <a:r>
              <a:rPr lang="ru-RU" altLang="ru-RU" sz="2000" dirty="0" err="1" smtClean="0"/>
              <a:t>ВК</a:t>
            </a:r>
            <a:r>
              <a:rPr lang="ru-RU" altLang="ru-RU" sz="2000" dirty="0" smtClean="0"/>
              <a:t> — работник — организация — ведомства.</a:t>
            </a: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824460" y="1319606"/>
            <a:ext cx="1124262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600" b="1" dirty="0" smtClean="0"/>
              <a:t>— МВД </a:t>
            </a:r>
            <a:r>
              <a:rPr lang="ru-RU" altLang="ru-RU" sz="1600" b="1" dirty="0"/>
              <a:t>России</a:t>
            </a:r>
          </a:p>
          <a:p>
            <a:pPr marL="0" indent="0"/>
            <a:r>
              <a:rPr lang="ru-RU" altLang="ru-RU" sz="1600" b="1" dirty="0" smtClean="0"/>
              <a:t>— Минздрав </a:t>
            </a:r>
            <a:r>
              <a:rPr lang="ru-RU" altLang="ru-RU" sz="1600" b="1" dirty="0"/>
              <a:t>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МЧС 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 err="1" smtClean="0"/>
              <a:t>Росгвардия</a:t>
            </a:r>
            <a:endParaRPr lang="ru-RU" altLang="ru-RU" sz="1600" b="1" dirty="0"/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ФСИН 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ФССП 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Минобрнауки 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Минпросвещения России</a:t>
            </a:r>
          </a:p>
          <a:p>
            <a:pPr marL="0" indent="0"/>
            <a:r>
              <a:rPr lang="ru-RU" altLang="ru-RU" sz="1600" b="1" dirty="0" smtClean="0"/>
              <a:t>— Минсельхоз </a:t>
            </a:r>
            <a:r>
              <a:rPr lang="ru-RU" altLang="ru-RU" sz="1600" b="1" dirty="0"/>
              <a:t>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Минспорта России</a:t>
            </a:r>
          </a:p>
          <a:p>
            <a:pPr marL="0" indent="0"/>
            <a:r>
              <a:rPr lang="ru-RU" altLang="ru-RU" sz="1600" b="1" dirty="0" smtClean="0"/>
              <a:t>— </a:t>
            </a:r>
            <a:r>
              <a:rPr lang="ru-RU" altLang="ru-RU" sz="1600" b="1" dirty="0"/>
              <a:t>Минцифры России</a:t>
            </a:r>
          </a:p>
          <a:p>
            <a:pPr marL="0" indent="0"/>
            <a:r>
              <a:rPr lang="ru-RU" altLang="ru-RU" sz="1600" b="1" dirty="0" smtClean="0">
                <a:solidFill>
                  <a:srgbClr val="FF0000"/>
                </a:solidFill>
              </a:rPr>
              <a:t>— </a:t>
            </a:r>
            <a:r>
              <a:rPr lang="ru-RU" altLang="ru-RU" sz="1600" b="1" dirty="0">
                <a:solidFill>
                  <a:srgbClr val="FF0000"/>
                </a:solidFill>
              </a:rPr>
              <a:t>ФНС России</a:t>
            </a:r>
          </a:p>
          <a:p>
            <a:pPr marL="0" indent="0"/>
            <a:r>
              <a:rPr lang="ru-RU" altLang="ru-RU" sz="1600" b="1" dirty="0" smtClean="0"/>
              <a:t>— Центральная избирательная комиссия </a:t>
            </a:r>
            <a:r>
              <a:rPr lang="ru-RU" altLang="ru-RU" sz="1600" b="1" dirty="0"/>
              <a:t>Российской Федерации</a:t>
            </a:r>
          </a:p>
          <a:p>
            <a:pPr marL="0" indent="0"/>
            <a:r>
              <a:rPr lang="ru-RU" altLang="ru-RU" sz="1600" b="1" dirty="0" smtClean="0"/>
              <a:t>— Социальный фонд </a:t>
            </a:r>
            <a:r>
              <a:rPr lang="ru-RU" altLang="ru-RU" sz="1600" b="1" dirty="0"/>
              <a:t>Российской Федерации</a:t>
            </a:r>
          </a:p>
          <a:p>
            <a:pPr marL="0" indent="0"/>
            <a:r>
              <a:rPr lang="ru-RU" altLang="ru-RU" sz="1600" b="1" dirty="0" smtClean="0"/>
              <a:t>— Другие уполномоченные федеральные государственные органы</a:t>
            </a:r>
            <a:endParaRPr lang="ru-RU" altLang="ru-RU" sz="1600" b="1" dirty="0"/>
          </a:p>
          <a:p>
            <a:pPr marL="0" indent="0"/>
            <a:r>
              <a:rPr lang="ru-RU" altLang="ru-RU" sz="1600" b="1" dirty="0" smtClean="0"/>
              <a:t>— Прочие органы </a:t>
            </a:r>
            <a:r>
              <a:rPr lang="ru-RU" altLang="ru-RU" sz="1600" b="1" dirty="0"/>
              <a:t>государственной власти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338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354203" y="1317442"/>
            <a:ext cx="10248184" cy="57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Какие сведения будут поступать в Реестр </a:t>
            </a:r>
            <a:r>
              <a:rPr lang="ru-RU" sz="2400" b="1" dirty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воинского </a:t>
            </a: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учета?</a:t>
            </a:r>
            <a:endParaRPr sz="2400" dirty="0">
              <a:solidFill>
                <a:srgbClr val="F06E3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3574460"/>
            <a:ext cx="655706" cy="522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1226722"/>
            <a:ext cx="550944" cy="614166"/>
          </a:xfrm>
          <a:prstGeom prst="rect">
            <a:avLst/>
          </a:prstGeom>
        </p:spPr>
      </p:pic>
      <p:sp>
        <p:nvSpPr>
          <p:cNvPr id="12" name="Google Shape;271;p7"/>
          <p:cNvSpPr txBox="1"/>
          <p:nvPr/>
        </p:nvSpPr>
        <p:spPr>
          <a:xfrm>
            <a:off x="1406584" y="2002677"/>
            <a:ext cx="10555567" cy="328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Ф. И. О., </a:t>
            </a:r>
            <a:r>
              <a:rPr lang="ru-RU" sz="1600" dirty="0"/>
              <a:t>дата </a:t>
            </a:r>
            <a:r>
              <a:rPr lang="ru-RU" sz="1600" dirty="0" smtClean="0"/>
              <a:t>рождения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Вид </a:t>
            </a:r>
            <a:r>
              <a:rPr lang="ru-RU" sz="1600" dirty="0"/>
              <a:t>и номер документа, удостоверяющего </a:t>
            </a:r>
            <a:r>
              <a:rPr lang="ru-RU" sz="1600" dirty="0" smtClean="0"/>
              <a:t>личность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Место рождения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СНИЛС </a:t>
            </a:r>
            <a:r>
              <a:rPr lang="ru-RU" sz="1600" dirty="0"/>
              <a:t>и </a:t>
            </a:r>
            <a:r>
              <a:rPr lang="ru-RU" sz="1600" dirty="0" smtClean="0"/>
              <a:t>ИНН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Место </a:t>
            </a:r>
            <a:r>
              <a:rPr lang="ru-RU" sz="1600" dirty="0"/>
              <a:t>жительства, пребывания или фактического проживания — с указанием </a:t>
            </a:r>
            <a:r>
              <a:rPr lang="ru-RU" sz="1600" dirty="0" smtClean="0"/>
              <a:t>источника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Семейное положение с данными супруги и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Сведения </a:t>
            </a:r>
            <a:r>
              <a:rPr lang="ru-RU" sz="1600" dirty="0"/>
              <a:t>о приобретении и прекращении </a:t>
            </a:r>
            <a:r>
              <a:rPr lang="ru-RU" sz="1600" dirty="0" smtClean="0"/>
              <a:t>гражданства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Наличие </a:t>
            </a:r>
            <a:r>
              <a:rPr lang="ru-RU" sz="1600" dirty="0"/>
              <a:t>гражданства или права на постоянное проживание в другой </a:t>
            </a:r>
            <a:r>
              <a:rPr lang="ru-RU" sz="1600" dirty="0" smtClean="0"/>
              <a:t>стране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Сведения </a:t>
            </a:r>
            <a:r>
              <a:rPr lang="ru-RU" sz="1600" dirty="0"/>
              <a:t>о выдаче военного билета и </a:t>
            </a:r>
            <a:r>
              <a:rPr lang="ru-RU" sz="1600" dirty="0" smtClean="0"/>
              <a:t>военкомате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Место </a:t>
            </a:r>
            <a:r>
              <a:rPr lang="ru-RU" sz="1600" dirty="0">
                <a:solidFill>
                  <a:srgbClr val="FF0000"/>
                </a:solidFill>
              </a:rPr>
              <a:t>работы и </a:t>
            </a:r>
            <a:r>
              <a:rPr lang="ru-RU" sz="1600" dirty="0" smtClean="0">
                <a:solidFill>
                  <a:srgbClr val="FF0000"/>
                </a:solidFill>
              </a:rPr>
              <a:t>должность</a:t>
            </a:r>
            <a:endParaRPr lang="ru-RU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Факты </a:t>
            </a:r>
            <a:r>
              <a:rPr lang="ru-RU" sz="1600" dirty="0"/>
              <a:t>пересечения границы России с датой выезда и возвращения — без указания </a:t>
            </a:r>
            <a:r>
              <a:rPr lang="ru-RU" sz="1600" dirty="0" smtClean="0"/>
              <a:t>страны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Перечень </a:t>
            </a:r>
            <a:r>
              <a:rPr lang="ru-RU" sz="1600" dirty="0"/>
              <a:t>недвижимости и транспорта — включая данные о прекращении </a:t>
            </a:r>
            <a:r>
              <a:rPr lang="ru-RU" sz="1600" dirty="0" smtClean="0"/>
              <a:t>прав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 многое </a:t>
            </a:r>
            <a:r>
              <a:rPr lang="ru-RU" sz="1600" dirty="0" smtClean="0"/>
              <a:t>другое</a:t>
            </a:r>
            <a:r>
              <a:rPr lang="ru-RU" sz="1600" dirty="0"/>
              <a:t> </a:t>
            </a:r>
            <a:r>
              <a:rPr lang="ru-RU" sz="1600" dirty="0" smtClean="0"/>
              <a:t>(о состоянии здоровья, образовании, отсрочке, судимости, правах, гражданстве)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ru-RU" dirty="0" smtClean="0"/>
              <a:t>* </a:t>
            </a:r>
            <a:r>
              <a:rPr lang="ru-RU" dirty="0"/>
              <a:t>В Реестре будет храниться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около 50 </a:t>
            </a:r>
            <a:r>
              <a:rPr lang="ru-RU" dirty="0">
                <a:solidFill>
                  <a:srgbClr val="FF0000"/>
                </a:solidFill>
              </a:rPr>
              <a:t>атрибутов </a:t>
            </a:r>
            <a:r>
              <a:rPr lang="ru-RU" dirty="0"/>
              <a:t>сведений по каждому </a:t>
            </a:r>
            <a:r>
              <a:rPr lang="ru-RU" dirty="0" smtClean="0"/>
              <a:t>военнообязанному (ПП </a:t>
            </a:r>
            <a:r>
              <a:rPr lang="ru-RU" dirty="0"/>
              <a:t>от 19.04.2024 № 506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</a:t>
            </a:r>
            <a:r>
              <a:rPr lang="ru-RU" dirty="0"/>
              <a:t>государственной информационной системе </a:t>
            </a:r>
            <a:r>
              <a:rPr lang="ru-RU" dirty="0" smtClean="0"/>
              <a:t>«Единый </a:t>
            </a:r>
            <a:r>
              <a:rPr lang="ru-RU" dirty="0"/>
              <a:t>реестр сведений о гражданах, подлежащих первоначальной постановке на воинский учет, гражданах, состоящих на воинском учете, а также о гражданах, не состоящих, но обязанных состоять на воинском </a:t>
            </a:r>
            <a:r>
              <a:rPr lang="ru-RU" dirty="0" smtClean="0"/>
              <a:t>учете»).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5493170"/>
            <a:ext cx="530093" cy="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354203" y="1369539"/>
            <a:ext cx="10248184" cy="57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Какие сведения можно будет отправлять через Реестр?</a:t>
            </a:r>
            <a:endParaRPr sz="2400" dirty="0">
              <a:solidFill>
                <a:srgbClr val="F06E34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6" y="2063165"/>
            <a:ext cx="655706" cy="522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8" y="1212358"/>
            <a:ext cx="550944" cy="614166"/>
          </a:xfrm>
          <a:prstGeom prst="rect">
            <a:avLst/>
          </a:prstGeom>
        </p:spPr>
      </p:pic>
      <p:sp>
        <p:nvSpPr>
          <p:cNvPr id="12" name="Google Shape;271;p7"/>
          <p:cNvSpPr txBox="1"/>
          <p:nvPr/>
        </p:nvSpPr>
        <p:spPr>
          <a:xfrm>
            <a:off x="1406584" y="2002677"/>
            <a:ext cx="10555567" cy="426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Сведения о принятых/уволенных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Сведения об изменениях военнообязанных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Списки ежегодных сверок*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Уведомления об обязанных состоять, но не состоящих*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Сведения о выявленных неточностях, подделках в документах </a:t>
            </a:r>
            <a:r>
              <a:rPr lang="ru-RU" sz="1600" dirty="0" err="1" smtClean="0"/>
              <a:t>ВУ</a:t>
            </a:r>
            <a:r>
              <a:rPr lang="ru-RU" sz="1600" dirty="0" smtClean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Основная цель воинского учета — актуализация данных воинского учета. </a:t>
            </a:r>
            <a:endParaRPr lang="ru-RU" sz="1600" dirty="0"/>
          </a:p>
          <a:p>
            <a:r>
              <a:rPr lang="ru-RU" sz="1600" i="1" dirty="0" smtClean="0"/>
              <a:t>Чтобы обо всех изменениях работника знали военный комиссариат, работодатель* и государство. </a:t>
            </a:r>
          </a:p>
          <a:p>
            <a:endParaRPr lang="ru-RU" sz="1600" i="1" dirty="0" smtClean="0"/>
          </a:p>
          <a:p>
            <a:endParaRPr lang="ru-RU" sz="1600" i="1" dirty="0"/>
          </a:p>
          <a:p>
            <a:r>
              <a:rPr lang="ru-RU" sz="1600" b="1" dirty="0" smtClean="0"/>
              <a:t>С введением в работу Реестра воинского учета организациям </a:t>
            </a:r>
            <a:r>
              <a:rPr lang="ru-RU" sz="1600" b="1" dirty="0" smtClean="0">
                <a:solidFill>
                  <a:srgbClr val="FF0000"/>
                </a:solidFill>
              </a:rPr>
              <a:t>будет предоставлена возможность </a:t>
            </a:r>
            <a:r>
              <a:rPr lang="ru-RU" sz="1600" b="1" dirty="0" smtClean="0"/>
              <a:t>направлять сведения в электронном виде, подписанные усиленной электронной цифровой подписью</a:t>
            </a:r>
            <a:r>
              <a:rPr lang="ru-RU" sz="1600" dirty="0" smtClean="0"/>
              <a:t>.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r>
              <a:rPr lang="ru-RU" sz="1600" i="1" dirty="0" smtClean="0"/>
              <a:t>* Об отмене подачи сведений в бумажном виде речь не идет.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1" y="5754663"/>
            <a:ext cx="530093" cy="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0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/>
          <p:nvPr/>
        </p:nvSpPr>
        <p:spPr>
          <a:xfrm>
            <a:off x="2998001" y="1258139"/>
            <a:ext cx="8372346" cy="149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</a:pPr>
            <a:r>
              <a:rPr lang="ru-RU" sz="28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внимание, подписывайтесь </a:t>
            </a:r>
            <a:br>
              <a:rPr lang="ru-RU" sz="28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28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Телеграм, задавайте вопросы</a:t>
            </a:r>
            <a:endParaRPr dirty="0">
              <a:solidFill>
                <a:srgbClr val="F06E34"/>
              </a:solidFill>
            </a:endParaRPr>
          </a:p>
        </p:txBody>
      </p:sp>
      <p:sp>
        <p:nvSpPr>
          <p:cNvPr id="17" name="Google Shape;222;p1"/>
          <p:cNvSpPr txBox="1"/>
          <p:nvPr/>
        </p:nvSpPr>
        <p:spPr>
          <a:xfrm>
            <a:off x="2106930" y="5338456"/>
            <a:ext cx="3133791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b="1" dirty="0" smtClean="0">
                <a:solidFill>
                  <a:schemeClr val="dk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Филиппов Вячеслав</a:t>
            </a:r>
            <a:endParaRPr lang="en-US" b="1" dirty="0" smtClean="0">
              <a:solidFill>
                <a:schemeClr val="dk1"/>
              </a:solidFill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sz="1200" dirty="0">
                <a:solidFill>
                  <a:schemeClr val="dk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Главный редактор </a:t>
            </a:r>
            <a:r>
              <a:rPr lang="ru-RU" sz="1200" dirty="0" smtClean="0">
                <a:solidFill>
                  <a:schemeClr val="dk1"/>
                </a:solidFill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журнала «Кадровое дело»</a:t>
            </a:r>
            <a:endParaRPr sz="1200" dirty="0">
              <a:solidFill>
                <a:srgbClr val="3F3F3F"/>
              </a:solidFill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67" y="3318927"/>
            <a:ext cx="1175672" cy="1175672"/>
          </a:xfrm>
          <a:prstGeom prst="rect">
            <a:avLst/>
          </a:prstGeom>
        </p:spPr>
      </p:pic>
      <p:sp>
        <p:nvSpPr>
          <p:cNvPr id="20" name="Google Shape;222;p1"/>
          <p:cNvSpPr txBox="1"/>
          <p:nvPr/>
        </p:nvSpPr>
        <p:spPr>
          <a:xfrm>
            <a:off x="8413345" y="5338456"/>
            <a:ext cx="2957002" cy="155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b="1" dirty="0" smtClean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Еременко </a:t>
            </a:r>
            <a:r>
              <a:rPr lang="ru-RU" b="1" dirty="0">
                <a:solidFill>
                  <a:schemeClr val="dk1"/>
                </a:solidFill>
                <a:latin typeface="Montserrat SemiBold" panose="00000700000000000000" pitchFamily="2" charset="-52"/>
                <a:ea typeface="Montserrat"/>
                <a:cs typeface="Montserrat"/>
                <a:sym typeface="Montserrat"/>
              </a:rPr>
              <a:t>Алексей </a:t>
            </a:r>
            <a:endParaRPr lang="ru-RU" b="1" dirty="0" smtClean="0">
              <a:solidFill>
                <a:schemeClr val="dk1"/>
              </a:solidFill>
              <a:latin typeface="Montserrat SemiBold" panose="00000700000000000000" pitchFamily="2" charset="-52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ru-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Эксперт </a:t>
            </a: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 военному праву.</a:t>
            </a:r>
          </a:p>
          <a:p>
            <a:pPr lvl="0">
              <a:lnSpc>
                <a:spcPct val="128571"/>
              </a:lnSpc>
              <a:buClr>
                <a:schemeClr val="dk1"/>
              </a:buClr>
              <a:buSzPts val="1400"/>
            </a:pPr>
            <a:r>
              <a:rPr lang="en-US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</a:t>
            </a:r>
            <a:r>
              <a:rPr lang="en-US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://t.me/voinskiyuchet</a:t>
            </a:r>
            <a:endParaRPr sz="1200" dirty="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74" y="3221222"/>
            <a:ext cx="1175672" cy="1175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6930" y="6123612"/>
            <a:ext cx="190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https://t.me/data_i_podpisi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49" y="5386588"/>
            <a:ext cx="1063752" cy="1063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9" y="5253619"/>
            <a:ext cx="1196721" cy="11967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76236" y="4606544"/>
            <a:ext cx="350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https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://t.me/kadrovoedelojournal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721" y="3096410"/>
            <a:ext cx="1560027" cy="1425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3" y="1247817"/>
            <a:ext cx="1509782" cy="15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850046" y="1195682"/>
            <a:ext cx="44529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/>
              <a:t>Кто подлежит воинскому учету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520661" y="2421629"/>
            <a:ext cx="326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Граждане мужского пола в возрасте от 18 </a:t>
            </a:r>
            <a:b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altLang="ru-RU" sz="1400" dirty="0">
                <a:solidFill>
                  <a:srgbClr val="C00000"/>
                </a:solidFill>
                <a:latin typeface="Arial Narrow" panose="020B0606020202030204" pitchFamily="34" charset="0"/>
              </a:rPr>
              <a:t>до 30 лет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, состоящие на воинском учете или не состоящие, но обязанные состоять на воинском учете и не пребывающие в запасе (ст. 22 ФЗ № 53-ФЗ)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5596334" y="2610918"/>
            <a:ext cx="54133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уволенные с военной службы; 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успешно завершившие обучение на военных кафедрах, </a:t>
            </a:r>
            <a:r>
              <a:rPr lang="ru-RU" altLang="ru-RU" sz="1400" dirty="0" smtClean="0">
                <a:solidFill>
                  <a:srgbClr val="000000"/>
                </a:solidFill>
              </a:rPr>
              <a:t/>
            </a:r>
            <a:br>
              <a:rPr lang="ru-RU" altLang="ru-RU" sz="1400" dirty="0" smtClean="0">
                <a:solidFill>
                  <a:srgbClr val="000000"/>
                </a:solidFill>
              </a:rPr>
            </a:br>
            <a:r>
              <a:rPr lang="ru-RU" altLang="ru-RU" sz="1400" dirty="0" smtClean="0">
                <a:solidFill>
                  <a:srgbClr val="000000"/>
                </a:solidFill>
              </a:rPr>
              <a:t>в </a:t>
            </a:r>
            <a:r>
              <a:rPr lang="ru-RU" altLang="ru-RU" sz="1400" dirty="0">
                <a:solidFill>
                  <a:srgbClr val="000000"/>
                </a:solidFill>
              </a:rPr>
              <a:t>военной образовательной организации высшего образования;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не прошедшие военную службу в связи с освобождением от призыва или в связи с предоставлением отсрочек от призыва на военную службу;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не подлежавшие призыву на военную службу по достижении ими возраста </a:t>
            </a:r>
            <a:r>
              <a:rPr lang="en-US" altLang="ru-RU" sz="1400" dirty="0">
                <a:solidFill>
                  <a:srgbClr val="000000"/>
                </a:solidFill>
              </a:rPr>
              <a:t>30</a:t>
            </a:r>
            <a:r>
              <a:rPr lang="ru-RU" altLang="ru-RU" sz="1400" dirty="0">
                <a:solidFill>
                  <a:srgbClr val="000000"/>
                </a:solidFill>
              </a:rPr>
              <a:t> лет;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не прошедшие военную службу по призыву, не имея на то законных оснований;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уволенные с военной службы;</a:t>
            </a:r>
          </a:p>
          <a:p>
            <a:pPr algn="just">
              <a:spcAft>
                <a:spcPts val="38"/>
              </a:spcAft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прошедшие альтернативную гражданскую службу;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граждане женского пола с военно-учетной </a:t>
            </a:r>
            <a:r>
              <a:rPr lang="ru-RU" altLang="ru-RU" sz="1400" dirty="0" smtClean="0">
                <a:solidFill>
                  <a:srgbClr val="000000"/>
                </a:solidFill>
              </a:rPr>
              <a:t>специальностью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08818" y="2051741"/>
            <a:ext cx="229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latin typeface="Arial Narrow" panose="020B0606020202030204" pitchFamily="34" charset="0"/>
              </a:rPr>
              <a:t>Подлежащие призыву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246350" y="2051741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latin typeface="Arial Narrow" panose="020B0606020202030204" pitchFamily="34" charset="0"/>
              </a:rPr>
              <a:t>Пребывающие в запасе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99" y="1195682"/>
            <a:ext cx="550944" cy="614166"/>
          </a:xfrm>
          <a:prstGeom prst="rect">
            <a:avLst/>
          </a:prstGeom>
        </p:spPr>
      </p:pic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1520660" y="5545003"/>
            <a:ext cx="9826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 dirty="0" smtClean="0"/>
              <a:t>* Мужчины</a:t>
            </a:r>
            <a:r>
              <a:rPr lang="ru-RU" altLang="ru-RU" sz="1600" b="1" dirty="0"/>
              <a:t>, постоянно проживающие в РФ, не проходящие военную службу и не освобожденные от воинской обязанности по возрасту или состоянию здоровья, а также женщины некоторых специальностей.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5EF666-424C-1947-8760-5D112D5B1C42}"/>
              </a:ext>
            </a:extLst>
          </p:cNvPr>
          <p:cNvSpPr txBox="1"/>
          <p:nvPr/>
        </p:nvSpPr>
        <p:spPr>
          <a:xfrm>
            <a:off x="9787467" y="4385733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1800" dirty="0"/>
          </a:p>
        </p:txBody>
      </p:sp>
      <p:sp>
        <p:nvSpPr>
          <p:cNvPr id="30768" name="Прямоугольник 3"/>
          <p:cNvSpPr>
            <a:spLocks noChangeArrowheads="1"/>
          </p:cNvSpPr>
          <p:nvPr/>
        </p:nvSpPr>
        <p:spPr bwMode="auto">
          <a:xfrm>
            <a:off x="2664188" y="1012938"/>
            <a:ext cx="6525532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667" b="1" dirty="0">
                <a:latin typeface="Raleway" panose="020B0503030101060003" pitchFamily="34" charset="-52"/>
              </a:rPr>
              <a:t>Сроки процедур по воинскому учету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12578"/>
              </p:ext>
            </p:extLst>
          </p:nvPr>
        </p:nvGraphicFramePr>
        <p:xfrm>
          <a:off x="483793" y="1697737"/>
          <a:ext cx="11302571" cy="5001394"/>
        </p:xfrm>
        <a:graphic>
          <a:graphicData uri="http://schemas.openxmlformats.org/drawingml/2006/table">
            <a:tbl>
              <a:tblPr/>
              <a:tblGrid>
                <a:gridCol w="1769626">
                  <a:extLst>
                    <a:ext uri="{9D8B030D-6E8A-4147-A177-3AD203B41FA5}">
                      <a16:colId xmlns:a16="http://schemas.microsoft.com/office/drawing/2014/main" val="3130886884"/>
                    </a:ext>
                  </a:extLst>
                </a:gridCol>
                <a:gridCol w="3447916">
                  <a:extLst>
                    <a:ext uri="{9D8B030D-6E8A-4147-A177-3AD203B41FA5}">
                      <a16:colId xmlns:a16="http://schemas.microsoft.com/office/drawing/2014/main" val="3741852085"/>
                    </a:ext>
                  </a:extLst>
                </a:gridCol>
                <a:gridCol w="1970365">
                  <a:extLst>
                    <a:ext uri="{9D8B030D-6E8A-4147-A177-3AD203B41FA5}">
                      <a16:colId xmlns:a16="http://schemas.microsoft.com/office/drawing/2014/main" val="3179522770"/>
                    </a:ext>
                  </a:extLst>
                </a:gridCol>
                <a:gridCol w="1225412">
                  <a:extLst>
                    <a:ext uri="{9D8B030D-6E8A-4147-A177-3AD203B41FA5}">
                      <a16:colId xmlns:a16="http://schemas.microsoft.com/office/drawing/2014/main" val="737072881"/>
                    </a:ext>
                  </a:extLst>
                </a:gridCol>
                <a:gridCol w="850186">
                  <a:extLst>
                    <a:ext uri="{9D8B030D-6E8A-4147-A177-3AD203B41FA5}">
                      <a16:colId xmlns:a16="http://schemas.microsoft.com/office/drawing/2014/main" val="780158701"/>
                    </a:ext>
                  </a:extLst>
                </a:gridCol>
                <a:gridCol w="2039066">
                  <a:extLst>
                    <a:ext uri="{9D8B030D-6E8A-4147-A177-3AD203B41FA5}">
                      <a16:colId xmlns:a16="http://schemas.microsoft.com/office/drawing/2014/main" val="2188073718"/>
                    </a:ext>
                  </a:extLst>
                </a:gridCol>
              </a:tblGrid>
              <a:tr h="774905">
                <a:tc rowSpan="2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Задача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2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Дата, с которой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считать срок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Продолжительность срока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каких днях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считать срок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Основание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31670"/>
                  </a:ext>
                </a:extLst>
              </a:tr>
              <a:tr h="439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Стало </a:t>
                      </a:r>
                    </a:p>
                  </a:txBody>
                  <a:tcPr marL="121920" marR="121920" marT="60965" marB="6096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Календарные </a:t>
                      </a:r>
                    </a:p>
                  </a:txBody>
                  <a:tcPr marL="121920" marR="121920" marT="60965" marB="6096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Рабочие</a:t>
                      </a:r>
                    </a:p>
                  </a:txBody>
                  <a:tcPr marL="121920" marR="121920" marT="60965" marB="6096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8418"/>
                  </a:ext>
                </a:extLst>
              </a:tr>
              <a:tr h="604654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Уведомить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ВК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приеме/увольнении</a:t>
                      </a:r>
                    </a:p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военнообязанных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 приема или увольнения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Пять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дней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Подпункт «а»</a:t>
                      </a:r>
                    </a:p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п. 32 Положения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воинском учете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069401"/>
                  </a:ext>
                </a:extLst>
              </a:tr>
              <a:tr h="856977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Информировать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 изменениях данных военнообязанных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Дата, когда узнали об изменениях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Пять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дней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Подпункт «е» п. 32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Положения о воинском учете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943590"/>
                  </a:ext>
                </a:extLst>
              </a:tr>
              <a:tr h="918053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Уведомить, что выявили лиц, обязанных состоять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 воинском учете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Дата, когда выявили «уклониста»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Три дня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Пункт 1 ст. 4</a:t>
                      </a:r>
                    </a:p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Закона № 53-ФЗ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794164"/>
                  </a:ext>
                </a:extLst>
              </a:tr>
              <a:tr h="604654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Сообщить о неточностях, подделках в документах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Дата, когда выявили несоответствия в документах воинского учета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Пять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дней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Подпункт «г»</a:t>
                      </a:r>
                    </a:p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п. 30 Положения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воинском учете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96948"/>
                  </a:ext>
                </a:extLst>
              </a:tr>
              <a:tr h="604654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Ответить на запросы военкомата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Дата, с момента получения запроса</a:t>
                      </a: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Две недели</a:t>
                      </a:r>
                    </a:p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Подпункт «б»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п. 32 Положения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 воинском учете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5" marB="60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585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44" y="974267"/>
            <a:ext cx="550944" cy="6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60936"/>
              </p:ext>
            </p:extLst>
          </p:nvPr>
        </p:nvGraphicFramePr>
        <p:xfrm>
          <a:off x="208027" y="1273367"/>
          <a:ext cx="11423140" cy="5401753"/>
        </p:xfrm>
        <a:graphic>
          <a:graphicData uri="http://schemas.openxmlformats.org/drawingml/2006/table">
            <a:tbl>
              <a:tblPr/>
              <a:tblGrid>
                <a:gridCol w="5825625">
                  <a:extLst>
                    <a:ext uri="{9D8B030D-6E8A-4147-A177-3AD203B41FA5}">
                      <a16:colId xmlns:a16="http://schemas.microsoft.com/office/drawing/2014/main" val="84250916"/>
                    </a:ext>
                  </a:extLst>
                </a:gridCol>
                <a:gridCol w="1930178">
                  <a:extLst>
                    <a:ext uri="{9D8B030D-6E8A-4147-A177-3AD203B41FA5}">
                      <a16:colId xmlns:a16="http://schemas.microsoft.com/office/drawing/2014/main" val="831697551"/>
                    </a:ext>
                  </a:extLst>
                </a:gridCol>
                <a:gridCol w="1770681">
                  <a:extLst>
                    <a:ext uri="{9D8B030D-6E8A-4147-A177-3AD203B41FA5}">
                      <a16:colId xmlns:a16="http://schemas.microsoft.com/office/drawing/2014/main" val="3861974013"/>
                    </a:ext>
                  </a:extLst>
                </a:gridCol>
                <a:gridCol w="1896656">
                  <a:extLst>
                    <a:ext uri="{9D8B030D-6E8A-4147-A177-3AD203B41FA5}">
                      <a16:colId xmlns:a16="http://schemas.microsoft.com/office/drawing/2014/main" val="760105823"/>
                    </a:ext>
                  </a:extLst>
                </a:gridCol>
              </a:tblGrid>
              <a:tr h="435882">
                <a:tc rowSpan="3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Нарушение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rowSpan="3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Статья КоАП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5424"/>
                  </a:ext>
                </a:extLst>
              </a:tr>
              <a:tr h="53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Размер штрафа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82755"/>
                  </a:ext>
                </a:extLst>
              </a:tr>
              <a:tr h="536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Должностное лицо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</a:p>
                  </a:txBody>
                  <a:tcPr marT="45707" marB="4570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01197"/>
                  </a:ext>
                </a:extLst>
              </a:tr>
              <a:tr h="742245"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 представили в военкомат списки граждан, подлежащих первоначальной постановке на воинский учет (по запросу ВК)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Статья 21.1 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40 000 до 50 000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350 000 до 400 000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24474"/>
                  </a:ext>
                </a:extLst>
              </a:tr>
              <a:tr h="964090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 оповестили сотрудника о вызове по повестке военкомата или не обеспечили своевременную явку в военкомат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Статья 21.2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40 000 до 50 000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350 000 до 400 000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456505"/>
                  </a:ext>
                </a:extLst>
              </a:tr>
              <a:tr h="1032802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 сообщили или сообщили несвоевременно в военкомат сведения, необходимые для ведения воинского учета, — о приеме, увольнении военнообязанного и др.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Статья 21.4 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40 000 до 50 000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68579"/>
                  </a:ext>
                </a:extLst>
              </a:tr>
              <a:tr h="1154622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 оказание содействия военным комиссариатам в их мобилизационной работе при объявлении мобилизации (не оповещение граждан, неисполнение обязанностей по поставке техники)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09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09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0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Статья 19.38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От 60 000 до 80 000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От 400 000 до 500 000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8103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3661" y="1565184"/>
            <a:ext cx="5922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Raleway" panose="020B0503030101060003" pitchFamily="34" charset="-52"/>
              </a:rPr>
              <a:t>Ответственность за нарушения в области воинского учета </a:t>
            </a:r>
          </a:p>
        </p:txBody>
      </p:sp>
    </p:spTree>
    <p:extLst>
      <p:ext uri="{BB962C8B-B14F-4D97-AF65-F5344CB8AC3E}">
        <p14:creationId xmlns:p14="http://schemas.microsoft.com/office/powerpoint/2010/main" val="36637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1227928" y="1606021"/>
            <a:ext cx="10391258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Планы по цифровизации </a:t>
            </a:r>
            <a:r>
              <a:rPr lang="ru-RU" sz="2400" b="1" dirty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воинского учета</a:t>
            </a:r>
            <a:endParaRPr sz="2400" b="1" dirty="0">
              <a:solidFill>
                <a:srgbClr val="F06E34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sp>
        <p:nvSpPr>
          <p:cNvPr id="240" name="Google Shape;240;p3"/>
          <p:cNvSpPr txBox="1">
            <a:spLocks noGrp="1"/>
          </p:cNvSpPr>
          <p:nvPr>
            <p:ph type="body" idx="1"/>
          </p:nvPr>
        </p:nvSpPr>
        <p:spPr>
          <a:xfrm>
            <a:off x="964141" y="2668656"/>
            <a:ext cx="4278531" cy="265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В апреле 2024 г. Правительство утвердило положение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о ГИС «Реестр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воинского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учета»,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в которую войдет в том числе реестр </a:t>
            </a:r>
            <a:r>
              <a:rPr lang="ru-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Montserrat"/>
              </a:rPr>
              <a:t>повесток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5345" y="5635456"/>
            <a:ext cx="102238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информационной системе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“Единый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сведений о гражданах, подлежащих первоначальной постановке на воинский учет, гражданах, состоящих на воинском учете, а также о гражданах, не состоящих, но обязанных состоять на воинском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учете”». Постановление Правительства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19.04.2024 №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506 от 19.04.2024.</a:t>
            </a:r>
            <a:endParaRPr lang="ru-RU" dirty="0"/>
          </a:p>
        </p:txBody>
      </p:sp>
      <p:sp>
        <p:nvSpPr>
          <p:cNvPr id="7" name="Google Shape;241;p3"/>
          <p:cNvSpPr txBox="1"/>
          <p:nvPr/>
        </p:nvSpPr>
        <p:spPr>
          <a:xfrm>
            <a:off x="5624182" y="2672104"/>
            <a:ext cx="5616631" cy="271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400" dirty="0" smtClean="0"/>
              <a:t>Единый </a:t>
            </a:r>
            <a:r>
              <a:rPr lang="ru-RU" sz="2400" dirty="0"/>
              <a:t>реестр ВУ предназначен для </a:t>
            </a:r>
            <a:r>
              <a:rPr lang="ru-RU" sz="2400" u="sng" dirty="0"/>
              <a:t>цифрового</a:t>
            </a:r>
            <a:r>
              <a:rPr lang="ru-RU" sz="2400" dirty="0"/>
              <a:t> учета военнообязанных </a:t>
            </a:r>
            <a:r>
              <a:rPr lang="ru-RU" sz="2400" dirty="0" smtClean="0"/>
              <a:t>граждан*.</a:t>
            </a:r>
            <a:endParaRPr lang="ru-RU" sz="2400" dirty="0"/>
          </a:p>
          <a:p>
            <a:r>
              <a:rPr lang="ru-RU" sz="2400" dirty="0"/>
              <a:t>Президент дал поручение Минцифры  и МО РФ, чтобы Реестр военнообязанных начал полноценно работать с 1 ноября 2024 </a:t>
            </a:r>
            <a:r>
              <a:rPr lang="ru-RU" sz="2400" dirty="0" smtClean="0"/>
              <a:t>года</a:t>
            </a:r>
            <a:endParaRPr lang="ru-RU" sz="24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5" y="5741527"/>
            <a:ext cx="530093" cy="566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247" name="Google Shape;247;p4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"/>
          <p:cNvSpPr txBox="1"/>
          <p:nvPr/>
        </p:nvSpPr>
        <p:spPr>
          <a:xfrm>
            <a:off x="2264755" y="2063761"/>
            <a:ext cx="7662489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Этапы внедрения Реестра воинского учета</a:t>
            </a:r>
            <a:endParaRPr sz="2400" dirty="0"/>
          </a:p>
        </p:txBody>
      </p:sp>
      <p:sp>
        <p:nvSpPr>
          <p:cNvPr id="249" name="Google Shape;249;p4"/>
          <p:cNvSpPr txBox="1"/>
          <p:nvPr/>
        </p:nvSpPr>
        <p:spPr>
          <a:xfrm>
            <a:off x="2554015" y="3082292"/>
            <a:ext cx="9270124" cy="278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 Narrow" panose="020B0606020202030204" pitchFamily="34" charset="0"/>
              </a:rPr>
              <a:t>До </a:t>
            </a:r>
            <a:r>
              <a:rPr lang="ru-RU" sz="2800" dirty="0">
                <a:latin typeface="Arial Narrow" panose="020B0606020202030204" pitchFamily="34" charset="0"/>
              </a:rPr>
              <a:t>31 октября 2024 года Минцифры должно создать реестр </a:t>
            </a:r>
            <a:r>
              <a:rPr lang="ru-RU" sz="2800" dirty="0" smtClean="0">
                <a:latin typeface="Arial Narrow" panose="020B0606020202030204" pitchFamily="34" charset="0"/>
              </a:rPr>
              <a:t/>
            </a:r>
            <a:br>
              <a:rPr lang="ru-RU" sz="2800" dirty="0" smtClean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и </a:t>
            </a:r>
            <a:r>
              <a:rPr lang="ru-RU" sz="2800" dirty="0">
                <a:latin typeface="Arial Narrow" panose="020B0606020202030204" pitchFamily="34" charset="0"/>
              </a:rPr>
              <a:t>обеспечить его техническую </a:t>
            </a:r>
            <a:r>
              <a:rPr lang="ru-RU" sz="2800" dirty="0" smtClean="0">
                <a:latin typeface="Arial Narrow" panose="020B0606020202030204" pitchFamily="34" charset="0"/>
              </a:rPr>
              <a:t>готовность</a:t>
            </a:r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 Narrow" panose="020B0606020202030204" pitchFamily="34" charset="0"/>
              </a:rPr>
              <a:t>С </a:t>
            </a:r>
            <a:r>
              <a:rPr lang="ru-RU" sz="2800" dirty="0">
                <a:latin typeface="Arial Narrow" panose="020B0606020202030204" pitchFamily="34" charset="0"/>
              </a:rPr>
              <a:t>1 ноября 2024 года реестр перейдет к Минобороны, которое</a:t>
            </a:r>
            <a:r>
              <a:rPr lang="ru-RU" sz="2800" b="1" u="sng" dirty="0">
                <a:latin typeface="Arial Narrow" panose="020B0606020202030204" pitchFamily="34" charset="0"/>
              </a:rPr>
              <a:t> загрузит</a:t>
            </a:r>
            <a:r>
              <a:rPr lang="ru-RU" sz="2800" dirty="0">
                <a:latin typeface="Arial Narrow" panose="020B0606020202030204" pitchFamily="34" charset="0"/>
              </a:rPr>
              <a:t> в него данные и начнет </a:t>
            </a:r>
            <a:r>
              <a:rPr lang="ru-RU" sz="2800" dirty="0" smtClean="0">
                <a:latin typeface="Arial Narrow" panose="020B0606020202030204" pitchFamily="34" charset="0"/>
              </a:rPr>
              <a:t>работу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94" y="3880760"/>
            <a:ext cx="928561" cy="80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256" name="Google Shape;256;p5"/>
          <p:cNvSpPr txBox="1"/>
          <p:nvPr/>
        </p:nvSpPr>
        <p:spPr>
          <a:xfrm>
            <a:off x="1049915" y="1308678"/>
            <a:ext cx="1009217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</a:pP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Возможности Единого электронного реестра</a:t>
            </a:r>
            <a:endParaRPr sz="2400" dirty="0">
              <a:solidFill>
                <a:srgbClr val="F06E34"/>
              </a:solidFill>
            </a:endParaRPr>
          </a:p>
        </p:txBody>
      </p:sp>
      <p:sp>
        <p:nvSpPr>
          <p:cNvPr id="257" name="Google Shape;257;p5"/>
          <p:cNvSpPr txBox="1">
            <a:spLocks noGrp="1"/>
          </p:cNvSpPr>
          <p:nvPr>
            <p:ph type="body" idx="1"/>
          </p:nvPr>
        </p:nvSpPr>
        <p:spPr>
          <a:xfrm>
            <a:off x="2359151" y="1954137"/>
            <a:ext cx="8757779" cy="43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30000"/>
              </a:lnSpc>
              <a:spcBef>
                <a:spcPts val="0"/>
              </a:spcBef>
              <a:buSzPts val="2000"/>
            </a:pP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Д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истанционная постановка </a:t>
            </a: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 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снятие </a:t>
            </a: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с воинского 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учета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SzPts val="2000"/>
              <a:buNone/>
            </a:pPr>
            <a:r>
              <a:rPr lang="ru-RU" sz="2000" i="1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ru-RU" sz="2000" i="1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   В </a:t>
            </a:r>
            <a:r>
              <a:rPr lang="ru-RU" sz="2000" i="1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ряде случаев это </a:t>
            </a:r>
            <a:r>
              <a:rPr lang="ru-RU" sz="2000" i="1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должно будет происходить автоматически</a:t>
            </a:r>
            <a:endParaRPr lang="ru-RU" sz="2000" i="1" dirty="0"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SzPts val="2000"/>
            </a:pP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Актуализация данных </a:t>
            </a: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о гражданах на основе 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поступающих сведений </a:t>
            </a: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из 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организаций, ведомств и министерств</a:t>
            </a:r>
            <a:endParaRPr lang="ru-RU" sz="2000" dirty="0"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SzPts val="2000"/>
            </a:pP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Формирование и рассылка электронных повесток</a:t>
            </a:r>
            <a:endParaRPr lang="ru-RU" sz="2000" dirty="0"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  <a:p>
            <a:pPr marL="228600" lvl="0" indent="-228600">
              <a:lnSpc>
                <a:spcPct val="130000"/>
              </a:lnSpc>
              <a:spcBef>
                <a:spcPts val="0"/>
              </a:spcBef>
              <a:buSzPts val="2000"/>
            </a:pP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Направление решений </a:t>
            </a:r>
            <a:r>
              <a:rPr lang="ru-RU" sz="20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о применении или отмене временных мер обеспечения явки по </a:t>
            </a:r>
            <a:r>
              <a:rPr lang="ru-RU" sz="20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повестке*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SzPts val="2000"/>
              <a:buNone/>
            </a:pPr>
            <a:endParaRPr lang="ru-RU" sz="2000" dirty="0" smtClean="0">
              <a:latin typeface="Arial Narrow" panose="020B0606020202030204" pitchFamily="34" charset="0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SzPts val="2000"/>
              <a:buNone/>
            </a:pPr>
            <a: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* Речь </a:t>
            </a:r>
            <a:r>
              <a:rPr lang="ru-RU" sz="18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идет, например, о запрете выезжать из РФ, </a:t>
            </a:r>
            <a: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ограничении </a:t>
            </a:r>
            <a:r>
              <a:rPr lang="ru-RU" sz="18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на управление ТС, </a:t>
            </a:r>
            <a: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запрете </a:t>
            </a:r>
            <a:b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</a:br>
            <a: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на регистрацию в качестве </a:t>
            </a:r>
            <a:r>
              <a:rPr lang="ru-RU" sz="18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ИП, </a:t>
            </a:r>
            <a:r>
              <a:rPr lang="ru-RU" sz="1800" dirty="0" smtClean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запрете </a:t>
            </a:r>
            <a:r>
              <a:rPr lang="ru-RU" sz="1800" dirty="0">
                <a:latin typeface="Arial Narrow" panose="020B0606020202030204" pitchFamily="34" charset="0"/>
                <a:ea typeface="Montserrat"/>
                <a:cs typeface="Montserrat"/>
                <a:sym typeface="Montserrat"/>
              </a:rPr>
              <a:t>на получение кредитов и займов.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" y="4796846"/>
            <a:ext cx="988892" cy="974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15" y="1954137"/>
            <a:ext cx="927538" cy="117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756902" y="1485771"/>
            <a:ext cx="935305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400" b="1" dirty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подготовиться к запуску </a:t>
            </a: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Реестра </a:t>
            </a:r>
            <a:r>
              <a:rPr lang="ru-RU" sz="2400" b="1" dirty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воинского учета</a:t>
            </a:r>
            <a:endParaRPr sz="2400" dirty="0">
              <a:solidFill>
                <a:srgbClr val="F06E34"/>
              </a:solidFill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1516269" y="2735227"/>
            <a:ext cx="4436480" cy="357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На </a:t>
            </a:r>
            <a:r>
              <a:rPr lang="ru-RU" sz="1700" dirty="0"/>
              <a:t>данный момент отсутствуют новые рекомендации в законодательстве по подготовке организаций к запуску Реестра воинского </a:t>
            </a:r>
            <a:r>
              <a:rPr lang="ru-RU" sz="1700" dirty="0" smtClean="0"/>
              <a:t>учета</a:t>
            </a:r>
          </a:p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Да, разрабатываются </a:t>
            </a:r>
            <a:r>
              <a:rPr lang="ru-RU" sz="1700" dirty="0"/>
              <a:t>новые Методические рекомендации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по </a:t>
            </a:r>
            <a:r>
              <a:rPr lang="ru-RU" sz="1700" dirty="0"/>
              <a:t>ведению воинского </a:t>
            </a:r>
            <a:r>
              <a:rPr lang="ru-RU" sz="1700" dirty="0" smtClean="0"/>
              <a:t>учета*</a:t>
            </a:r>
          </a:p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Ведется работа по изменению системы бронирования </a:t>
            </a:r>
            <a:r>
              <a:rPr lang="ru-RU" sz="1700" dirty="0" err="1" smtClean="0"/>
              <a:t>ГПЗ</a:t>
            </a:r>
            <a:endParaRPr lang="ru-RU" sz="1700" dirty="0" smtClean="0"/>
          </a:p>
          <a:p>
            <a:r>
              <a:rPr lang="ru-RU" sz="1700" i="1" dirty="0" smtClean="0"/>
              <a:t>В ряде военных комиссариатов     бронирование приостановлено*</a:t>
            </a:r>
            <a:endParaRPr sz="1700" i="1" dirty="0"/>
          </a:p>
        </p:txBody>
      </p:sp>
      <p:sp>
        <p:nvSpPr>
          <p:cNvPr id="10" name="Google Shape;271;p7"/>
          <p:cNvSpPr txBox="1"/>
          <p:nvPr/>
        </p:nvSpPr>
        <p:spPr>
          <a:xfrm>
            <a:off x="7285082" y="2735227"/>
            <a:ext cx="4272334" cy="357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Отсутствуют нормативные акты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и </a:t>
            </a:r>
            <a:r>
              <a:rPr lang="ru-RU" sz="1700" dirty="0"/>
              <a:t>информация о переходе организаций на электронный </a:t>
            </a:r>
            <a:r>
              <a:rPr lang="ru-RU" sz="1700" dirty="0" smtClean="0"/>
              <a:t>документооборот</a:t>
            </a:r>
          </a:p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Ведущие разработчики ПО планируют создать интеграцию для отправки сведений в электронном виде в Реестр воинского </a:t>
            </a:r>
            <a:r>
              <a:rPr lang="ru-RU" sz="1700" dirty="0" smtClean="0"/>
              <a:t>учета</a:t>
            </a:r>
          </a:p>
          <a:p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Для полной реализации отправки документов в электронном виде потребуется </a:t>
            </a:r>
            <a:r>
              <a:rPr lang="ru-RU" sz="1700" dirty="0" smtClean="0"/>
              <a:t>время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5011254" y="213123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/>
            </a:lvl1pPr>
          </a:lstStyle>
          <a:p>
            <a:r>
              <a:rPr lang="ru-RU" dirty="0"/>
              <a:t>Актуальная ситуация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99" y="3706391"/>
            <a:ext cx="562033" cy="5079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2" y="3706391"/>
            <a:ext cx="576648" cy="5245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4" y="1316232"/>
            <a:ext cx="550944" cy="6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/>
          <p:nvPr/>
        </p:nvSpPr>
        <p:spPr>
          <a:xfrm>
            <a:off x="9787470" y="4385733"/>
            <a:ext cx="184731" cy="30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805217" y="1152790"/>
            <a:ext cx="9353057" cy="87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ru-RU" sz="2400" b="1" dirty="0" smtClean="0">
                <a:solidFill>
                  <a:srgbClr val="F06E3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будет формироваться Реестр воинского учета?</a:t>
            </a:r>
            <a:endParaRPr sz="2400" dirty="0">
              <a:solidFill>
                <a:srgbClr val="F06E34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2" y="1283133"/>
            <a:ext cx="550944" cy="614166"/>
          </a:xfrm>
          <a:prstGeom prst="rect">
            <a:avLst/>
          </a:prstGeom>
        </p:spPr>
      </p:pic>
      <p:sp>
        <p:nvSpPr>
          <p:cNvPr id="11" name="Google Shape;271;p7"/>
          <p:cNvSpPr txBox="1"/>
          <p:nvPr/>
        </p:nvSpPr>
        <p:spPr>
          <a:xfrm>
            <a:off x="1126582" y="2027641"/>
            <a:ext cx="10413563" cy="443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Наполнение Реестра сведениями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из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военкоматов, ведомств, из Госуслуг, организаций — </a:t>
            </a:r>
            <a:b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тех, кто уже стоит на учете.</a:t>
            </a:r>
          </a:p>
          <a:p>
            <a:pPr algn="just"/>
            <a:r>
              <a:rPr lang="ru-RU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Эти данные должны подтвердить военкоматы.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Формирование уведомлений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о внесении сведений в реестр —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их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направят в личный кабинет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Госуслугах*.</a:t>
            </a:r>
            <a:endParaRPr lang="ru-RU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Актуализация данных в Реестре по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сведениям из других ведомств, от организаций и самих граждан — через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Госуслуги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или при личной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явке*.</a:t>
            </a:r>
            <a:endParaRPr lang="ru-RU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Формирование повесток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для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призыва, уточнения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сведений или медосвидетельствования.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Постановка/снятие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</a:rPr>
              <a:t>с воинского учета в автоматическом или ручном </a:t>
            </a:r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режиме. </a:t>
            </a:r>
          </a:p>
          <a:p>
            <a:pPr algn="just"/>
            <a:r>
              <a:rPr lang="ru-RU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 </a:t>
            </a:r>
            <a:r>
              <a:rPr lang="ru-RU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всех случаях, кроме смерти, </a:t>
            </a:r>
            <a:r>
              <a:rPr lang="ru-RU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уведомление будет </a:t>
            </a:r>
            <a:r>
              <a:rPr lang="ru-RU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приходить на </a:t>
            </a:r>
            <a:r>
              <a:rPr lang="ru-RU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Госуслуги.</a:t>
            </a:r>
          </a:p>
          <a:p>
            <a:pPr algn="just"/>
            <a:endParaRPr lang="ru-RU" sz="22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Если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реестре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будут отсутствовать сведения,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можно будет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лично прийти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ВК или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направить заявление через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Госуслуги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чтобы сотрудники ВК внесли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записи!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200" dirty="0"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2" y="5894399"/>
            <a:ext cx="655706" cy="5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1389</Words>
  <Application>Microsoft Office PowerPoint</Application>
  <PresentationFormat>Широкоэкранный</PresentationFormat>
  <Paragraphs>195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Times New Roman</vt:lpstr>
      <vt:lpstr>Raleway</vt:lpstr>
      <vt:lpstr>Montserrat</vt:lpstr>
      <vt:lpstr>Calibri</vt:lpstr>
      <vt:lpstr>Montserrat SemiBold</vt:lpstr>
      <vt:lpstr>1_Специальное оформление</vt:lpstr>
      <vt:lpstr>Тема Office</vt:lpstr>
      <vt:lpstr>Как подготовиться к запуску реестра этой осенью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Санкции повлияли  на работу компании.  Как ей разрешить конфликт с кредитором</dc:title>
  <dc:creator>kazakovskaja@action-media.ru</dc:creator>
  <cp:lastModifiedBy>Филиппов Вячеслав Николаевич</cp:lastModifiedBy>
  <cp:revision>59</cp:revision>
  <dcterms:created xsi:type="dcterms:W3CDTF">2019-08-02T08:21:39Z</dcterms:created>
  <dcterms:modified xsi:type="dcterms:W3CDTF">2024-07-18T09:04:13Z</dcterms:modified>
</cp:coreProperties>
</file>